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74" r:id="rId2"/>
    <p:sldId id="386" r:id="rId3"/>
    <p:sldId id="388" r:id="rId4"/>
    <p:sldId id="389" r:id="rId5"/>
    <p:sldId id="390" r:id="rId6"/>
    <p:sldId id="391" r:id="rId7"/>
    <p:sldId id="393" r:id="rId8"/>
    <p:sldId id="392" r:id="rId9"/>
  </p:sldIdLst>
  <p:sldSz cx="18288000" cy="10296525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914400" indent="-4572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828800" indent="-9144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743200" indent="-13716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3657600" indent="-1828800" algn="l" rtl="0" fontAlgn="base">
      <a:spcBef>
        <a:spcPct val="0"/>
      </a:spcBef>
      <a:spcAft>
        <a:spcPct val="0"/>
      </a:spcAft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36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8C8"/>
    <a:srgbClr val="F5FEFF"/>
    <a:srgbClr val="969696"/>
    <a:srgbClr val="D9D9FA"/>
    <a:srgbClr val="A0A3CC"/>
    <a:srgbClr val="646464"/>
    <a:srgbClr val="66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5" autoAdjust="0"/>
    <p:restoredTop sz="94629" autoAdjust="0"/>
  </p:normalViewPr>
  <p:slideViewPr>
    <p:cSldViewPr snapToGrid="0" snapToObjects="1">
      <p:cViewPr>
        <p:scale>
          <a:sx n="54" d="100"/>
          <a:sy n="54" d="100"/>
        </p:scale>
        <p:origin x="-1170" y="-726"/>
      </p:cViewPr>
      <p:guideLst>
        <p:guide orient="horz" pos="3243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41D322-6C89-A143-8CE9-5E1113BBA782}" type="datetimeFigureOut">
              <a:rPr lang="en-US" smtClean="0"/>
              <a:t>10/7/2014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3776D-AB8E-5447-A6F1-C1578A840B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20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62A41A6-2225-5F4A-B3D6-ABFBE3079D98}" type="datetimeFigureOut">
              <a:rPr lang="en-US"/>
              <a:pPr>
                <a:defRPr/>
              </a:pPr>
              <a:t>10/7/2014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7588" y="514350"/>
            <a:ext cx="45688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91467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344E0FAB-1767-E545-8E1B-7FBD5A94F1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630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9144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8288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27432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3657600" algn="l" rtl="0" eaLnBrk="0" fontAlgn="base" hangingPunct="0">
      <a:spcBef>
        <a:spcPct val="30000"/>
      </a:spcBef>
      <a:spcAft>
        <a:spcPct val="0"/>
      </a:spcAft>
      <a:defRPr sz="24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4573372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8046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2720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7395" algn="l" defTabSz="91467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597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24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1182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10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5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9316334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9316334" y="30500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7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no section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9316334" y="264464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774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9316334" y="2644645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</p:txBody>
      </p:sp>
      <p:sp>
        <p:nvSpPr>
          <p:cNvPr id="9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1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/Proces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059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3572338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/>
          </p:nvPr>
        </p:nvSpPr>
        <p:spPr>
          <a:xfrm>
            <a:off x="857654" y="5011063"/>
            <a:ext cx="9989704" cy="22549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6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74419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597519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717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789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874838" y="5754688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90221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177138" y="4673247"/>
            <a:ext cx="7124060" cy="514950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81614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847726" y="3071440"/>
            <a:ext cx="6637160" cy="6391006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Sub in 2 lines</a:t>
            </a:r>
            <a:br>
              <a:rPr lang="sl-SI" dirty="0" smtClean="0"/>
            </a:br>
            <a:r>
              <a:rPr lang="sl-SI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8986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2" hasCustomPrompt="1"/>
          </p:nvPr>
        </p:nvSpPr>
        <p:spPr>
          <a:xfrm>
            <a:off x="847726" y="263423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50046"/>
            <a:ext cx="6637160" cy="6412400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187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no section title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2644645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3521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bullets, 1-line sub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0"/>
          </p:nvPr>
        </p:nvSpPr>
        <p:spPr>
          <a:xfrm>
            <a:off x="847726" y="2644645"/>
            <a:ext cx="6637160" cy="681780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969696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Content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68704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Sub in 1 line – 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8702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47244" y="3299885"/>
            <a:ext cx="16989906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11925988" cy="117630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830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slide - summary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7700" cap="all" spc="-2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57654" y="2474139"/>
            <a:ext cx="11113998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Summary/break slide in bullets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31" y="365126"/>
            <a:ext cx="2085370" cy="6702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rgbClr val="C8C8C8"/>
                </a:solidFill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416283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47726" y="3071441"/>
            <a:ext cx="6637160" cy="4158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all">
                <a:solidFill>
                  <a:srgbClr val="6666CC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Section title</a:t>
            </a:r>
          </a:p>
        </p:txBody>
      </p:sp>
      <p:sp>
        <p:nvSpPr>
          <p:cNvPr id="14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487256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03314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no section titl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847726" y="3071441"/>
            <a:ext cx="6637160" cy="324783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969696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969696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25820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nd Break - bullets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 hasCustomPrompt="1"/>
          </p:nvPr>
        </p:nvSpPr>
        <p:spPr>
          <a:xfrm>
            <a:off x="847244" y="393526"/>
            <a:ext cx="16594876" cy="136094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200" cap="none" spc="-3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Summary slide - Click to edit Master title style</a:t>
            </a:r>
            <a:endParaRPr lang="en-US" dirty="0"/>
          </a:p>
        </p:txBody>
      </p:sp>
      <p:sp>
        <p:nvSpPr>
          <p:cNvPr id="13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47244" y="1696780"/>
            <a:ext cx="8469090" cy="10201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 algn="l">
              <a:buNone/>
              <a:defRPr sz="2800" baseline="0">
                <a:solidFill>
                  <a:schemeClr val="tx1"/>
                </a:solidFill>
                <a:latin typeface="Avenir Book"/>
                <a:cs typeface="Avenir Book"/>
              </a:defRPr>
            </a:lvl1pPr>
          </a:lstStyle>
          <a:p>
            <a:r>
              <a:rPr lang="sl-SI" dirty="0" smtClean="0"/>
              <a:t>Click to edit Master subtitle style</a:t>
            </a:r>
            <a:br>
              <a:rPr lang="sl-SI" dirty="0" smtClean="0"/>
            </a:br>
            <a:r>
              <a:rPr lang="sl-SI" dirty="0" smtClean="0"/>
              <a:t>2 lines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389938" y="3299885"/>
            <a:ext cx="8447211" cy="61625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latin typeface="Avenir Book"/>
                <a:cs typeface="Avenir Book"/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847726" y="3071440"/>
            <a:ext cx="6637160" cy="6120347"/>
          </a:xfrm>
          <a:prstGeom prst="rect">
            <a:avLst/>
          </a:prstGeom>
        </p:spPr>
        <p:txBody>
          <a:bodyPr>
            <a:noAutofit/>
          </a:bodyPr>
          <a:lstStyle>
            <a:lvl1pPr marL="350838" indent="-350838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3"/>
              </a:buBlip>
              <a:defRPr sz="2200" cap="none">
                <a:solidFill>
                  <a:srgbClr val="646464"/>
                </a:solidFill>
                <a:latin typeface="Avenir Book"/>
                <a:cs typeface="Avenir Book"/>
              </a:defRPr>
            </a:lvl1pPr>
            <a:lvl2pPr marL="354013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2200">
                <a:solidFill>
                  <a:srgbClr val="646464"/>
                </a:solidFill>
                <a:latin typeface="Avenir Book"/>
                <a:cs typeface="Avenir Book"/>
              </a:defRPr>
            </a:lvl2pPr>
            <a:lvl3pPr marL="801688" indent="-447675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defRPr sz="2200" baseline="0">
                <a:solidFill>
                  <a:srgbClr val="646464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Click to edit Master text styles</a:t>
            </a:r>
          </a:p>
          <a:p>
            <a:pPr lvl="1"/>
            <a:r>
              <a:rPr lang="sl-SI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061915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32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92338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24568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6526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chanism photo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4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35"/>
            <a:ext cx="18288000" cy="1029609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7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ple in bed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375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ss-screen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7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p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80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open door/futur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652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ping on a smart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66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 York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5736888" y="9866313"/>
            <a:ext cx="2100262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9" tIns="45714" rIns="91429" bIns="45714">
            <a:spAutoFit/>
          </a:bodyPr>
          <a:lstStyle/>
          <a:p>
            <a:pPr algn="r" defTabSz="1300163"/>
            <a:r>
              <a:rPr lang="sl-SI" sz="900">
                <a:solidFill>
                  <a:srgbClr val="AAAAAA"/>
                </a:solidFill>
                <a:latin typeface="Avenir Book" charset="0"/>
                <a:cs typeface="Avenir Book" charset="0"/>
              </a:rPr>
              <a:t>© 2014 Celtra Inc. All rights reserved.</a:t>
            </a:r>
            <a:endParaRPr lang="en-US" sz="900">
              <a:solidFill>
                <a:srgbClr val="AAAAAA"/>
              </a:solidFill>
              <a:latin typeface="Avenir Book" charset="0"/>
              <a:cs typeface="Avenir Book" charset="0"/>
            </a:endParaRPr>
          </a:p>
        </p:txBody>
      </p:sp>
      <p:sp>
        <p:nvSpPr>
          <p:cNvPr id="4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3439367" y="2380452"/>
            <a:ext cx="11082768" cy="538520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7700" spc="0" baseline="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Quotation / summary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576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7259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w signatur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4"/>
          <p:cNvSpPr>
            <a:spLocks noGrp="1"/>
          </p:cNvSpPr>
          <p:nvPr>
            <p:ph type="subTitle" idx="1" hasCustomPrompt="1"/>
          </p:nvPr>
        </p:nvSpPr>
        <p:spPr>
          <a:xfrm>
            <a:off x="8175977" y="6686703"/>
            <a:ext cx="5846471" cy="56888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spcBef>
                <a:spcPts val="0"/>
              </a:spcBef>
              <a:buNone/>
              <a:defRPr sz="3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dirty="0" smtClean="0"/>
              <a:t>Name and Surname</a:t>
            </a:r>
            <a:endParaRPr lang="en-US" dirty="0" smtClean="0"/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10" hasCustomPrompt="1"/>
          </p:nvPr>
        </p:nvSpPr>
        <p:spPr>
          <a:xfrm>
            <a:off x="8175977" y="7412297"/>
            <a:ext cx="6637160" cy="67606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Title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8175977" y="8088929"/>
            <a:ext cx="6637160" cy="99876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/>
              <a:buNone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1pPr>
            <a:lvl2pPr marL="0" marR="0" indent="0" algn="l" defTabSz="914674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2200" cap="none">
                <a:solidFill>
                  <a:srgbClr val="C8C8C8"/>
                </a:solidFill>
                <a:latin typeface="Avenir Book"/>
                <a:cs typeface="Avenir Book"/>
              </a:defRPr>
            </a:lvl2pPr>
            <a:lvl3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  <a:defRPr sz="2200" cap="none" baseline="0">
                <a:solidFill>
                  <a:srgbClr val="C8C8C8"/>
                </a:solidFill>
                <a:latin typeface="Avenir Book"/>
                <a:cs typeface="Avenir Book"/>
              </a:defRPr>
            </a:lvl3pPr>
            <a:lvl4pPr>
              <a:defRPr sz="2200">
                <a:latin typeface="Avenir Book"/>
                <a:cs typeface="Avenir Book"/>
              </a:defRPr>
            </a:lvl4pPr>
            <a:lvl5pPr>
              <a:defRPr sz="2200">
                <a:latin typeface="Avenir Book"/>
                <a:cs typeface="Avenir Book"/>
              </a:defRPr>
            </a:lvl5pPr>
          </a:lstStyle>
          <a:p>
            <a:pPr lvl="0"/>
            <a:r>
              <a:rPr lang="sl-SI" dirty="0" smtClean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602452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 Phone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594762" y="5072932"/>
            <a:ext cx="2629660" cy="419093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30157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934452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852736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4498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3386011" y="5373844"/>
            <a:ext cx="3619042" cy="4010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708314" y="6175908"/>
            <a:ext cx="1310107" cy="23794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43606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esktop Tablet-full">
    <p:bg>
      <p:bgPr>
        <a:blipFill dpi="0"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74174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1764208" y="4959444"/>
            <a:ext cx="2045368" cy="359593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7807154" y="4852502"/>
            <a:ext cx="6002421" cy="69512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342104" y="4571777"/>
            <a:ext cx="3756527" cy="49193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5723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582099" y="5773614"/>
            <a:ext cx="2292350" cy="3303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916095" y="5040362"/>
            <a:ext cx="2629571" cy="42466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784896" y="4132663"/>
            <a:ext cx="3945441" cy="542347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24466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2821145" y="6610179"/>
            <a:ext cx="5246707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0483002" y="6610179"/>
            <a:ext cx="5298759" cy="29770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8577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w client logo P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777624" y="5496339"/>
            <a:ext cx="2383920" cy="346644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dirty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9546091" y="4684377"/>
            <a:ext cx="2737865" cy="44761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sl-SI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763964" y="1198920"/>
            <a:ext cx="16594876" cy="136094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defRPr sz="11000" cap="all" spc="-200">
                <a:solidFill>
                  <a:srgbClr val="FFFFFF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title style</a:t>
            </a:r>
            <a:endParaRPr lang="en-US" dirty="0"/>
          </a:p>
        </p:txBody>
      </p:sp>
      <p:sp>
        <p:nvSpPr>
          <p:cNvPr id="7" name="Subtitle 4"/>
          <p:cNvSpPr>
            <a:spLocks noGrp="1"/>
          </p:cNvSpPr>
          <p:nvPr>
            <p:ph type="subTitle" idx="1"/>
          </p:nvPr>
        </p:nvSpPr>
        <p:spPr>
          <a:xfrm>
            <a:off x="1746204" y="2679285"/>
            <a:ext cx="14570894" cy="7507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4000">
                <a:solidFill>
                  <a:srgbClr val="D9D9FA"/>
                </a:solidFill>
                <a:latin typeface="Avenir Light"/>
                <a:cs typeface="Avenir Light"/>
              </a:defRPr>
            </a:lvl1pPr>
          </a:lstStyle>
          <a:p>
            <a:r>
              <a:rPr lang="sl-SI" smtClean="0"/>
              <a:t>Click to edit Master subtitle style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524529" y="365125"/>
            <a:ext cx="2296617" cy="7381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C8C8C8"/>
                </a:solidFill>
                <a:latin typeface="Avenir Light"/>
                <a:cs typeface="Avenir Light"/>
              </a:defRPr>
            </a:lvl1pPr>
          </a:lstStyle>
          <a:p>
            <a:pPr lvl="0"/>
            <a:r>
              <a:rPr lang="sl-SI" noProof="0" dirty="0" smtClean="0"/>
              <a:t>Client logo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767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13" r:id="rId10"/>
    <p:sldLayoutId id="2147483811" r:id="rId11"/>
    <p:sldLayoutId id="2147483812" r:id="rId12"/>
    <p:sldLayoutId id="2147483816" r:id="rId13"/>
    <p:sldLayoutId id="2147483814" r:id="rId14"/>
    <p:sldLayoutId id="2147483815" r:id="rId15"/>
    <p:sldLayoutId id="2147483845" r:id="rId16"/>
    <p:sldLayoutId id="2147483818" r:id="rId17"/>
    <p:sldLayoutId id="2147483821" r:id="rId18"/>
    <p:sldLayoutId id="2147483819" r:id="rId19"/>
    <p:sldLayoutId id="2147483820" r:id="rId20"/>
    <p:sldLayoutId id="2147483824" r:id="rId21"/>
    <p:sldLayoutId id="2147483822" r:id="rId22"/>
    <p:sldLayoutId id="2147483823" r:id="rId23"/>
    <p:sldLayoutId id="2147483825" r:id="rId24"/>
    <p:sldLayoutId id="2147483833" r:id="rId25"/>
    <p:sldLayoutId id="2147483836" r:id="rId26"/>
    <p:sldLayoutId id="2147483835" r:id="rId27"/>
    <p:sldLayoutId id="2147483837" r:id="rId28"/>
    <p:sldLayoutId id="2147483838" r:id="rId29"/>
    <p:sldLayoutId id="2147483856" r:id="rId30"/>
    <p:sldLayoutId id="2147483855" r:id="rId31"/>
    <p:sldLayoutId id="2147483841" r:id="rId32"/>
    <p:sldLayoutId id="2147483842" r:id="rId33"/>
    <p:sldLayoutId id="2147483844" r:id="rId34"/>
    <p:sldLayoutId id="2147483847" r:id="rId35"/>
    <p:sldLayoutId id="2147483848" r:id="rId36"/>
    <p:sldLayoutId id="2147483839" r:id="rId37"/>
    <p:sldLayoutId id="2147483840" r:id="rId3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8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8800">
          <a:solidFill>
            <a:schemeClr val="tx1"/>
          </a:solidFill>
          <a:latin typeface="Avenir Light" charset="0"/>
          <a:ea typeface="ＭＳ Ｐゴシック" charset="0"/>
        </a:defRPr>
      </a:lvl9pPr>
    </p:titleStyle>
    <p:bodyStyle>
      <a:lvl1pPr marL="685800" indent="-6858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64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1pPr>
      <a:lvl2pPr marL="1485900" indent="-5715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56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2pPr>
      <a:lvl3pPr marL="22860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48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3pPr>
      <a:lvl4pPr marL="32004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4pPr>
      <a:lvl5pPr marL="4114800" indent="-4572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4000" kern="1200">
          <a:solidFill>
            <a:schemeClr val="tx1"/>
          </a:solidFill>
          <a:latin typeface="Avenir Light"/>
          <a:ea typeface="ＭＳ Ｐゴシック" charset="0"/>
          <a:cs typeface="Avenir Light"/>
        </a:defRPr>
      </a:lvl5pPr>
      <a:lvl6pPr marL="5030709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6pPr>
      <a:lvl7pPr marL="5945383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7pPr>
      <a:lvl8pPr marL="6860057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8pPr>
      <a:lvl9pPr marL="7774732" indent="-457337" algn="l" defTabSz="914674" rtl="0" eaLnBrk="1" latinLnBrk="0" hangingPunct="1">
        <a:spcBef>
          <a:spcPct val="20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674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9349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4023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8697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3372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8046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2720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7395" algn="l" defTabSz="91467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celtra-jackpot.com/3/machines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040524"/>
            <a:ext cx="18288000" cy="8215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4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sl-SI" dirty="0" smtClean="0"/>
              <a:t>Spletna storitev (</a:t>
            </a:r>
            <a:r>
              <a:rPr lang="sl-SI" dirty="0" err="1" smtClean="0"/>
              <a:t>Web</a:t>
            </a:r>
            <a:r>
              <a:rPr lang="sl-SI" dirty="0" smtClean="0"/>
              <a:t> </a:t>
            </a:r>
            <a:r>
              <a:rPr lang="sl-SI" dirty="0" err="1" smtClean="0"/>
              <a:t>service</a:t>
            </a:r>
            <a:r>
              <a:rPr lang="sl-SI" dirty="0" smtClean="0"/>
              <a:t>)</a:t>
            </a:r>
          </a:p>
          <a:p>
            <a:r>
              <a:rPr lang="en-US" dirty="0" smtClean="0"/>
              <a:t>10 </a:t>
            </a:r>
            <a:r>
              <a:rPr lang="en-US" dirty="0" err="1" smtClean="0"/>
              <a:t>testnih</a:t>
            </a:r>
            <a:r>
              <a:rPr lang="en-US" dirty="0" smtClean="0"/>
              <a:t> </a:t>
            </a:r>
            <a:r>
              <a:rPr lang="en-US" dirty="0" err="1" smtClean="0"/>
              <a:t>primerov</a:t>
            </a:r>
            <a:endParaRPr lang="en-US" dirty="0" smtClean="0"/>
          </a:p>
          <a:p>
            <a:endParaRPr lang="en-US" dirty="0" smtClean="0"/>
          </a:p>
          <a:p>
            <a:r>
              <a:rPr lang="sl-SI" dirty="0" smtClean="0"/>
              <a:t>Število avtomatov (</a:t>
            </a:r>
            <a:r>
              <a:rPr lang="sl-SI" dirty="0" err="1" smtClean="0"/>
              <a:t>max</a:t>
            </a:r>
            <a:r>
              <a:rPr lang="sl-SI" dirty="0" smtClean="0"/>
              <a:t> 10)</a:t>
            </a:r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machines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/>
              <a:t>Število </a:t>
            </a:r>
            <a:r>
              <a:rPr lang="sl-SI" dirty="0" smtClean="0"/>
              <a:t>potegov ročice (</a:t>
            </a:r>
            <a:r>
              <a:rPr lang="sl-SI" dirty="0" err="1" smtClean="0"/>
              <a:t>max</a:t>
            </a:r>
            <a:r>
              <a:rPr lang="sl-SI" dirty="0" smtClean="0"/>
              <a:t> 30.000)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/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http://celtra-jackpot.com/&lt;številka_primera&gt;/pulls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dirty="0" smtClean="0"/>
              <a:t>Poteg ročice</a:t>
            </a:r>
            <a:endParaRPr lang="sl-SI" dirty="0"/>
          </a:p>
          <a:p>
            <a:pPr marL="0" indent="0">
              <a:buNone/>
            </a:pP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	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http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://celtra-jackpot.com/&lt;številka_primera&gt;/&lt;številka_avtomata&gt;/&lt;številka_potega&gt;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19828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Testno</a:t>
            </a:r>
            <a:r>
              <a:rPr lang="en-US" cap="none" dirty="0" smtClean="0"/>
              <a:t> </a:t>
            </a:r>
            <a:r>
              <a:rPr lang="en-US" cap="none" dirty="0" err="1" smtClean="0"/>
              <a:t>razvojno</a:t>
            </a:r>
            <a:r>
              <a:rPr lang="en-US" cap="none" dirty="0" smtClean="0"/>
              <a:t> </a:t>
            </a:r>
            <a:r>
              <a:rPr lang="en-US" cap="none" dirty="0" err="1" smtClean="0"/>
              <a:t>okolje</a:t>
            </a:r>
            <a:endParaRPr lang="en-GB" cap="none" dirty="0"/>
          </a:p>
        </p:txBody>
      </p:sp>
      <p:pic>
        <p:nvPicPr>
          <p:cNvPr id="1027" name="Picture 3" descr="C:\Work\CeltraJackpot\img\img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80" y="2396362"/>
            <a:ext cx="6163163" cy="4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Work\CeltraJackpot\img\img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457" y="5736370"/>
            <a:ext cx="6163163" cy="414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Subtitle 2"/>
          <p:cNvSpPr txBox="1">
            <a:spLocks/>
          </p:cNvSpPr>
          <p:nvPr/>
        </p:nvSpPr>
        <p:spPr>
          <a:xfrm>
            <a:off x="9188243" y="8085096"/>
            <a:ext cx="6510300" cy="1799106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ym typeface="Wingdings" pitchFamily="2" charset="2"/>
              </a:rPr>
              <a:t>&lt;&lt;  </a:t>
            </a:r>
            <a:r>
              <a:rPr lang="en-US" dirty="0" err="1" smtClean="0"/>
              <a:t>Zadnjih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endParaRPr lang="sl-SI" dirty="0" smtClean="0"/>
          </a:p>
        </p:txBody>
      </p:sp>
      <p:sp>
        <p:nvSpPr>
          <p:cNvPr id="43" name="Subtitle 2"/>
          <p:cNvSpPr txBox="1">
            <a:spLocks/>
          </p:cNvSpPr>
          <p:nvPr/>
        </p:nvSpPr>
        <p:spPr>
          <a:xfrm>
            <a:off x="2589457" y="2396362"/>
            <a:ext cx="6510300" cy="1799106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r>
              <a:rPr lang="en-US" dirty="0" err="1" smtClean="0"/>
              <a:t>Prvih</a:t>
            </a:r>
            <a:r>
              <a:rPr lang="en-US" dirty="0" smtClean="0"/>
              <a:t> 5 </a:t>
            </a:r>
            <a:r>
              <a:rPr lang="en-US" dirty="0" err="1" smtClean="0"/>
              <a:t>primerov</a:t>
            </a:r>
            <a:r>
              <a:rPr lang="en-US" dirty="0" smtClean="0"/>
              <a:t>  &gt;&gt;</a:t>
            </a:r>
            <a:endParaRPr lang="sl-SI" dirty="0" smtClean="0"/>
          </a:p>
        </p:txBody>
      </p:sp>
    </p:spTree>
    <p:extLst>
      <p:ext uri="{BB962C8B-B14F-4D97-AF65-F5344CB8AC3E}">
        <p14:creationId xmlns:p14="http://schemas.microsoft.com/office/powerpoint/2010/main" val="1342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653" y="2474139"/>
            <a:ext cx="8409439" cy="6249215"/>
          </a:xfrm>
        </p:spPr>
        <p:txBody>
          <a:bodyPr/>
          <a:lstStyle/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celtra-jackpot.com/3/machines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sl-SI" sz="2800" dirty="0" smtClean="0">
                <a:latin typeface="Consolas" pitchFamily="49" charset="0"/>
                <a:cs typeface="Consolas" pitchFamily="49" charset="0"/>
              </a:rPr>
              <a:t>2</a:t>
            </a: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http://celtra-jackpot.com/3/pulls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 smtClean="0">
                <a:latin typeface="Consolas" pitchFamily="49" charset="0"/>
                <a:cs typeface="Consolas" pitchFamily="49" charset="0"/>
              </a:rPr>
              <a:t>10000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http://celtra-jackpot.com/3/1/1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celtra-jackpot.com/3/1/2</a:t>
            </a:r>
            <a:endParaRPr lang="en-GB" sz="2400" dirty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celtra-jackpot.com/3/1/3</a:t>
            </a:r>
          </a:p>
          <a:p>
            <a:r>
              <a:rPr lang="en-US" sz="2800" dirty="0" err="1" smtClean="0"/>
              <a:t>Odgovor</a:t>
            </a:r>
            <a:r>
              <a:rPr lang="en-US" sz="2800" dirty="0" smtClean="0"/>
              <a:t>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1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endParaRPr lang="sl-SI" sz="2800" dirty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smtClean="0"/>
              <a:t>Primer tipične komunikacije</a:t>
            </a:r>
            <a:endParaRPr lang="en-GB" cap="none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9442937" y="2474139"/>
            <a:ext cx="8651631" cy="6249215"/>
          </a:xfrm>
          <a:prstGeom prst="rect">
            <a:avLst/>
          </a:prstGeom>
        </p:spPr>
        <p:txBody>
          <a:bodyPr>
            <a:noAutofit/>
          </a:bodyPr>
          <a:lstStyle>
            <a:lvl1pPr marL="571500" indent="-571500" algn="l" rtl="0" eaLnBrk="1" fontAlgn="base" hangingPunct="1">
              <a:lnSpc>
                <a:spcPts val="4200"/>
              </a:lnSpc>
              <a:spcBef>
                <a:spcPts val="600"/>
              </a:spcBef>
              <a:spcAft>
                <a:spcPts val="600"/>
              </a:spcAft>
              <a:buFont typeface="Arial"/>
              <a:buChar char="•"/>
              <a:defRPr sz="3600" kern="1200" baseline="0">
                <a:solidFill>
                  <a:srgbClr val="C8C8C8"/>
                </a:solidFill>
                <a:latin typeface="Avenir Book"/>
                <a:ea typeface="ＭＳ Ｐゴシック" charset="0"/>
                <a:cs typeface="Avenir Book"/>
              </a:defRPr>
            </a:lvl1pPr>
            <a:lvl2pPr marL="1485900" indent="-5715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56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2pPr>
            <a:lvl3pPr marL="22860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48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3pPr>
            <a:lvl4pPr marL="32004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4pPr>
            <a:lvl5pPr marL="4114800" indent="-4572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4000" kern="1200">
                <a:solidFill>
                  <a:schemeClr val="tx1"/>
                </a:solidFill>
                <a:latin typeface="Avenir Light"/>
                <a:ea typeface="ＭＳ Ｐゴシック" charset="0"/>
                <a:cs typeface="Avenir Light"/>
              </a:defRPr>
            </a:lvl5pPr>
            <a:lvl6pPr marL="5030709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5383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60057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4732" indent="-457337" algn="l" defTabSz="914674" rtl="0" eaLnBrk="1" latinLnBrk="0" hangingPunct="1">
              <a:spcBef>
                <a:spcPct val="20000"/>
              </a:spcBef>
              <a:buFont typeface="Arial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celtra-jackpot.com/3/1/4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sl-SI" sz="2800" dirty="0" smtClean="0">
                <a:cs typeface="Consolas" pitchFamily="49" charset="0"/>
              </a:rPr>
              <a:t>…</a:t>
            </a:r>
            <a:endParaRPr lang="sl-SI" sz="2800" dirty="0" smtClean="0"/>
          </a:p>
          <a:p>
            <a:r>
              <a:rPr lang="sl-SI" sz="2800" dirty="0" smtClean="0">
                <a:cs typeface="Consolas" pitchFamily="49" charset="0"/>
              </a:rPr>
              <a:t>Zahteva: </a:t>
            </a:r>
            <a:r>
              <a:rPr lang="en-GB" sz="2400" dirty="0">
                <a:latin typeface="Consolas" pitchFamily="49" charset="0"/>
                <a:cs typeface="Consolas" pitchFamily="49" charset="0"/>
              </a:rPr>
              <a:t>http://</a:t>
            </a:r>
            <a:r>
              <a:rPr lang="en-GB" sz="2400" dirty="0" smtClean="0">
                <a:latin typeface="Consolas" pitchFamily="49" charset="0"/>
                <a:cs typeface="Consolas" pitchFamily="49" charset="0"/>
              </a:rPr>
              <a:t>celtra-jackpot.com/3/1/10000</a:t>
            </a:r>
            <a:endParaRPr lang="en-GB" sz="2400" dirty="0" smtClean="0">
              <a:latin typeface="Consolas" pitchFamily="49" charset="0"/>
              <a:cs typeface="Consolas" pitchFamily="49" charset="0"/>
              <a:hlinkClick r:id="rId2"/>
            </a:endParaRPr>
          </a:p>
          <a:p>
            <a:r>
              <a:rPr lang="sl-SI" sz="2800" dirty="0" smtClean="0">
                <a:cs typeface="Consolas" pitchFamily="49" charset="0"/>
              </a:rPr>
              <a:t>Odgovor: </a:t>
            </a:r>
            <a:r>
              <a:rPr lang="en-GB" sz="2800" dirty="0">
                <a:latin typeface="Consolas" pitchFamily="49" charset="0"/>
                <a:cs typeface="Consolas" pitchFamily="49" charset="0"/>
              </a:rPr>
              <a:t>0</a:t>
            </a:r>
            <a:endParaRPr lang="sl-SI" sz="2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sl-SI" sz="2800" dirty="0" smtClean="0"/>
          </a:p>
          <a:p>
            <a:endParaRPr lang="sl-SI" sz="2800" dirty="0" smtClean="0">
              <a:cs typeface="Consolas" pitchFamily="49" charset="0"/>
            </a:endParaRPr>
          </a:p>
          <a:p>
            <a:endParaRPr lang="sl-SI" sz="2800" dirty="0" smtClean="0"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69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7976334"/>
            <a:ext cx="18288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itchFamily="49" charset="0"/>
                <a:cs typeface="Consolas" pitchFamily="49" charset="0"/>
              </a:rPr>
              <a:t>$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MyJackpot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http://celtra-jackpot.com/1</a:t>
            </a:r>
            <a:endParaRPr lang="sl-SI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785" y="1673859"/>
            <a:ext cx="9989450" cy="46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8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sl-SI" cap="none" dirty="0" err="1" smtClean="0"/>
              <a:t>Evalvacijsko</a:t>
            </a:r>
            <a:r>
              <a:rPr lang="sl-SI" cap="none" dirty="0" smtClean="0"/>
              <a:t> okolje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Evalvacijsko</a:t>
            </a:r>
            <a:r>
              <a:rPr lang="en-US" dirty="0" smtClean="0"/>
              <a:t> </a:t>
            </a:r>
            <a:r>
              <a:rPr lang="en-US" dirty="0" err="1" smtClean="0"/>
              <a:t>okolje</a:t>
            </a:r>
            <a:r>
              <a:rPr lang="en-US" dirty="0" smtClean="0"/>
              <a:t> </a:t>
            </a:r>
            <a:r>
              <a:rPr lang="en-US" dirty="0" err="1" smtClean="0"/>
              <a:t>podobno</a:t>
            </a:r>
            <a:r>
              <a:rPr lang="en-US" dirty="0" smtClean="0"/>
              <a:t> </a:t>
            </a:r>
            <a:r>
              <a:rPr lang="en-US" dirty="0" err="1" smtClean="0"/>
              <a:t>testnemu</a:t>
            </a:r>
            <a:r>
              <a:rPr lang="en-US" dirty="0" smtClean="0"/>
              <a:t> </a:t>
            </a:r>
            <a:r>
              <a:rPr lang="en-US" dirty="0" err="1" smtClean="0"/>
              <a:t>okolju</a:t>
            </a:r>
            <a:endParaRPr lang="en-US" dirty="0" smtClean="0"/>
          </a:p>
          <a:p>
            <a:r>
              <a:rPr lang="en-US" dirty="0" err="1" smtClean="0"/>
              <a:t>Druga</a:t>
            </a:r>
            <a:r>
              <a:rPr lang="sl-SI" dirty="0" err="1" smtClean="0"/>
              <a:t>čni</a:t>
            </a:r>
            <a:r>
              <a:rPr lang="en-US" dirty="0" smtClean="0"/>
              <a:t> </a:t>
            </a:r>
            <a:r>
              <a:rPr lang="en-US" dirty="0" err="1" smtClean="0"/>
              <a:t>primeri</a:t>
            </a:r>
            <a:r>
              <a:rPr lang="en-US" dirty="0" smtClean="0"/>
              <a:t> :)</a:t>
            </a:r>
          </a:p>
          <a:p>
            <a:endParaRPr lang="sl-SI" dirty="0" smtClean="0"/>
          </a:p>
          <a:p>
            <a:r>
              <a:rPr lang="en-US" dirty="0" err="1" smtClean="0"/>
              <a:t>Dovoljeno</a:t>
            </a:r>
            <a:r>
              <a:rPr lang="en-US" dirty="0" smtClean="0"/>
              <a:t> </a:t>
            </a:r>
            <a:r>
              <a:rPr lang="en-US" dirty="0" err="1" smtClean="0"/>
              <a:t>obna</a:t>
            </a:r>
            <a:r>
              <a:rPr lang="sl-SI" dirty="0" err="1" smtClean="0"/>
              <a:t>šanje</a:t>
            </a:r>
            <a:r>
              <a:rPr lang="en-US" dirty="0"/>
              <a:t>:</a:t>
            </a:r>
            <a:endParaRPr lang="sl-SI" dirty="0" smtClean="0"/>
          </a:p>
          <a:p>
            <a:pPr marL="0" indent="0">
              <a:buNone/>
            </a:pPr>
            <a:r>
              <a:rPr lang="sl-SI" dirty="0" smtClean="0"/>
              <a:t>	- Zahtevi </a:t>
            </a:r>
            <a:r>
              <a:rPr lang="sl-SI" i="1" dirty="0" err="1" smtClean="0"/>
              <a:t>machines</a:t>
            </a:r>
            <a:r>
              <a:rPr lang="sl-SI" dirty="0" smtClean="0"/>
              <a:t> in </a:t>
            </a:r>
            <a:r>
              <a:rPr lang="sl-SI" i="1" dirty="0" err="1" smtClean="0"/>
              <a:t>pulls</a:t>
            </a:r>
            <a:r>
              <a:rPr lang="sl-SI" dirty="0" smtClean="0"/>
              <a:t> lahko pošljemo </a:t>
            </a:r>
            <a:r>
              <a:rPr lang="sl-SI" dirty="0" err="1" smtClean="0"/>
              <a:t>poljubnokrat</a:t>
            </a:r>
            <a:endParaRPr lang="sl-SI" dirty="0" smtClean="0"/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Zahteve za potege ročice moramo pošiljati zaporedno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Odziv v največ </a:t>
            </a:r>
            <a:r>
              <a:rPr lang="en-US" dirty="0" smtClean="0"/>
              <a:t>500 </a:t>
            </a:r>
            <a:r>
              <a:rPr lang="en-US" dirty="0" err="1" smtClean="0"/>
              <a:t>milisekund</a:t>
            </a:r>
            <a:r>
              <a:rPr lang="sl-SI" dirty="0" smtClean="0"/>
              <a:t>ah</a:t>
            </a:r>
            <a:endParaRPr lang="sl-SI" dirty="0"/>
          </a:p>
          <a:p>
            <a:pPr marL="0" indent="0">
              <a:buNone/>
            </a:pPr>
            <a:r>
              <a:rPr lang="sl-SI" dirty="0" smtClean="0"/>
              <a:t>	- Ni dovoljeno: </a:t>
            </a:r>
            <a:r>
              <a:rPr lang="sl-SI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sl-SI" dirty="0" smtClean="0">
                <a:cs typeface="Consolas" pitchFamily="49" charset="0"/>
              </a:rPr>
              <a:t> </a:t>
            </a:r>
            <a:r>
              <a:rPr lang="sl-SI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sl-SI" dirty="0" err="1" smtClean="0">
                <a:latin typeface="Consolas" pitchFamily="49" charset="0"/>
                <a:cs typeface="Consolas" pitchFamily="49" charset="0"/>
              </a:rPr>
              <a:t>exampleNum</a:t>
            </a:r>
            <a:r>
              <a:rPr lang="sl-SI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&lt;=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5)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THEN</a:t>
            </a:r>
            <a:r>
              <a:rPr lang="en-US" dirty="0" smtClean="0"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…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1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Kriteriji</a:t>
            </a:r>
            <a:r>
              <a:rPr lang="en-US" cap="none" dirty="0" smtClean="0"/>
              <a:t> </a:t>
            </a:r>
            <a:r>
              <a:rPr lang="en-US" cap="none" dirty="0" err="1" smtClean="0"/>
              <a:t>ocenjevanja</a:t>
            </a:r>
            <a:endParaRPr lang="en-GB" cap="none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857654" y="2474139"/>
            <a:ext cx="17430346" cy="6249215"/>
          </a:xfrm>
        </p:spPr>
        <p:txBody>
          <a:bodyPr/>
          <a:lstStyle/>
          <a:p>
            <a:r>
              <a:rPr lang="en-US" dirty="0" err="1" smtClean="0"/>
              <a:t>Kvantitativni</a:t>
            </a:r>
            <a:r>
              <a:rPr lang="en-US" dirty="0" smtClean="0"/>
              <a:t> </a:t>
            </a:r>
            <a:r>
              <a:rPr lang="en-US" dirty="0" err="1" smtClean="0"/>
              <a:t>kriterij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sl-SI" dirty="0" smtClean="0"/>
              <a:t>Seštevek nagrade preko vseh </a:t>
            </a:r>
            <a:r>
              <a:rPr lang="sl-SI" dirty="0" err="1" smtClean="0"/>
              <a:t>evalvacijskih</a:t>
            </a:r>
            <a:r>
              <a:rPr lang="sl-SI" dirty="0" smtClean="0"/>
              <a:t> primerov</a:t>
            </a:r>
          </a:p>
          <a:p>
            <a:pPr marL="0" indent="0">
              <a:buNone/>
            </a:pPr>
            <a:r>
              <a:rPr lang="sl-SI" dirty="0"/>
              <a:t>	</a:t>
            </a:r>
            <a:r>
              <a:rPr lang="sl-SI" dirty="0" smtClean="0"/>
              <a:t>- Večkratni zagon, povprečni seštevek nagrade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err="1" smtClean="0"/>
              <a:t>Kvalitativni</a:t>
            </a:r>
            <a:r>
              <a:rPr lang="en-US" dirty="0" smtClean="0"/>
              <a:t> </a:t>
            </a:r>
            <a:r>
              <a:rPr lang="en-US" dirty="0" err="1" smtClean="0"/>
              <a:t>kriteriji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Upoštevanje</a:t>
            </a:r>
            <a:r>
              <a:rPr lang="en-GB" dirty="0" smtClean="0"/>
              <a:t> </a:t>
            </a:r>
            <a:r>
              <a:rPr lang="en-GB" dirty="0" err="1"/>
              <a:t>zahtev</a:t>
            </a:r>
            <a:r>
              <a:rPr lang="en-GB" dirty="0"/>
              <a:t> in </a:t>
            </a:r>
            <a:r>
              <a:rPr lang="en-GB" dirty="0" err="1" smtClean="0"/>
              <a:t>funkcionalnosti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GB" dirty="0" err="1" smtClean="0"/>
              <a:t>Izvirnost</a:t>
            </a:r>
            <a:r>
              <a:rPr lang="en-GB" dirty="0" smtClean="0"/>
              <a:t> </a:t>
            </a:r>
            <a:r>
              <a:rPr lang="en-GB" dirty="0" err="1" smtClean="0"/>
              <a:t>rešitve</a:t>
            </a:r>
            <a:endParaRPr lang="en-GB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it-IT" dirty="0" err="1" smtClean="0"/>
              <a:t>Enostavnost</a:t>
            </a:r>
            <a:r>
              <a:rPr lang="it-IT" dirty="0" smtClean="0"/>
              <a:t> </a:t>
            </a:r>
            <a:r>
              <a:rPr lang="it-IT" dirty="0" err="1"/>
              <a:t>uporabe</a:t>
            </a:r>
            <a:r>
              <a:rPr lang="it-IT" dirty="0"/>
              <a:t> in </a:t>
            </a:r>
            <a:r>
              <a:rPr lang="it-IT" dirty="0" err="1"/>
              <a:t>priložena</a:t>
            </a:r>
            <a:r>
              <a:rPr lang="it-IT" dirty="0"/>
              <a:t> </a:t>
            </a:r>
            <a:r>
              <a:rPr lang="it-IT" dirty="0" err="1"/>
              <a:t>navodila</a:t>
            </a:r>
            <a:r>
              <a:rPr lang="it-IT" dirty="0"/>
              <a:t> za </a:t>
            </a:r>
            <a:r>
              <a:rPr lang="it-IT" dirty="0" err="1" smtClean="0"/>
              <a:t>zagon</a:t>
            </a:r>
            <a:endParaRPr lang="it-IT" dirty="0" smtClean="0"/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smtClean="0"/>
              <a:t>- </a:t>
            </a:r>
            <a:r>
              <a:rPr lang="en-GB" dirty="0" err="1" smtClean="0"/>
              <a:t>Berljivost</a:t>
            </a:r>
            <a:r>
              <a:rPr lang="en-GB" dirty="0" smtClean="0"/>
              <a:t> </a:t>
            </a:r>
            <a:r>
              <a:rPr lang="en-GB" dirty="0" err="1"/>
              <a:t>izvorne</a:t>
            </a:r>
            <a:r>
              <a:rPr lang="en-GB" dirty="0"/>
              <a:t> </a:t>
            </a:r>
            <a:r>
              <a:rPr lang="en-GB" dirty="0" err="1"/>
              <a:t>kode</a:t>
            </a:r>
            <a:r>
              <a:rPr lang="en-GB" dirty="0"/>
              <a:t> in </a:t>
            </a:r>
            <a:r>
              <a:rPr lang="en-GB" dirty="0" err="1"/>
              <a:t>verzioniranje</a:t>
            </a:r>
            <a:r>
              <a:rPr lang="en-GB" dirty="0"/>
              <a:t> (</a:t>
            </a:r>
            <a:r>
              <a:rPr lang="en-GB" dirty="0" err="1"/>
              <a:t>priporočamo</a:t>
            </a:r>
            <a:r>
              <a:rPr lang="en-GB" dirty="0"/>
              <a:t> </a:t>
            </a:r>
            <a:r>
              <a:rPr lang="en-GB" dirty="0" err="1"/>
              <a:t>GitHub</a:t>
            </a:r>
            <a:r>
              <a:rPr lang="en-GB" dirty="0"/>
              <a:t>)</a:t>
            </a: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44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57654" y="1035414"/>
            <a:ext cx="16594876" cy="1360948"/>
          </a:xfrm>
        </p:spPr>
        <p:txBody>
          <a:bodyPr/>
          <a:lstStyle/>
          <a:p>
            <a:r>
              <a:rPr lang="en-US" cap="none" dirty="0" err="1" smtClean="0"/>
              <a:t>Kako</a:t>
            </a:r>
            <a:r>
              <a:rPr lang="en-US" cap="none" dirty="0" smtClean="0"/>
              <a:t> je ta </a:t>
            </a:r>
            <a:r>
              <a:rPr lang="en-US" cap="none" dirty="0" err="1" smtClean="0"/>
              <a:t>izziv</a:t>
            </a:r>
            <a:r>
              <a:rPr lang="en-US" cap="none" dirty="0" smtClean="0"/>
              <a:t> </a:t>
            </a:r>
            <a:r>
              <a:rPr lang="en-US" cap="none" dirty="0" err="1" smtClean="0"/>
              <a:t>povezan</a:t>
            </a:r>
            <a:r>
              <a:rPr lang="en-US" cap="none" dirty="0" smtClean="0"/>
              <a:t> s </a:t>
            </a:r>
            <a:r>
              <a:rPr lang="en-US" cap="none" dirty="0" err="1" smtClean="0"/>
              <a:t>Celtro</a:t>
            </a:r>
            <a:endParaRPr lang="en-GB" cap="none" dirty="0"/>
          </a:p>
        </p:txBody>
      </p:sp>
      <p:grpSp>
        <p:nvGrpSpPr>
          <p:cNvPr id="10" name="Group 9"/>
          <p:cNvGrpSpPr/>
          <p:nvPr/>
        </p:nvGrpSpPr>
        <p:grpSpPr>
          <a:xfrm>
            <a:off x="1343641" y="2805113"/>
            <a:ext cx="14891970" cy="5600700"/>
            <a:chOff x="1750769" y="2805113"/>
            <a:chExt cx="14891970" cy="56007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0769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492" y="2805113"/>
              <a:ext cx="4200525" cy="5600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42214" y="2805113"/>
              <a:ext cx="4200525" cy="5600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166" y="3328362"/>
            <a:ext cx="748739" cy="26565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89" y="3328362"/>
            <a:ext cx="748739" cy="26565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5611" y="3328362"/>
            <a:ext cx="748739" cy="26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_wip_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Template_wip_1.pot</Template>
  <TotalTime>10771</TotalTime>
  <Words>121</Words>
  <Application>Microsoft Office PowerPoint</Application>
  <PresentationFormat>Custom</PresentationFormat>
  <Paragraphs>51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Template_wip_1</vt:lpstr>
      <vt:lpstr>PowerPoint Presentation</vt:lpstr>
      <vt:lpstr>Testno razvojno okolje</vt:lpstr>
      <vt:lpstr>Testno razvojno okolje</vt:lpstr>
      <vt:lpstr>Primer tipične komunikacije</vt:lpstr>
      <vt:lpstr>PowerPoint Presentation</vt:lpstr>
      <vt:lpstr>Evalvacijsko okolje</vt:lpstr>
      <vt:lpstr>Kriteriji ocenjevanja</vt:lpstr>
      <vt:lpstr>Kako je ta izziv povezan s Celtro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Ajda Rotar</dc:creator>
  <cp:lastModifiedBy>e8admin</cp:lastModifiedBy>
  <cp:revision>667</cp:revision>
  <dcterms:created xsi:type="dcterms:W3CDTF">2014-04-15T09:18:31Z</dcterms:created>
  <dcterms:modified xsi:type="dcterms:W3CDTF">2014-10-07T19:43:40Z</dcterms:modified>
</cp:coreProperties>
</file>